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b75907e6c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0b75907e6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bd2dac3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bd2dac3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bd65b23b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0bd65b23b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b75907e6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0b75907e6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b75907e6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0b75907e6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b75907e6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0b75907e6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the way, I don’t want to maintain the JIRA anymore. Because maintaining the JIRA and Github issues at the same time is really painful. These are a lot of redundant works. I wonder if I can entirely use Github issues to track tasks.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0b75907e6c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0b75907e6c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b75907e6c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b75907e6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b75907e6c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0b75907e6c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0b75907e6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0b75907e6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b75907e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b75907e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0b75907e6c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0b75907e6c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b75907e6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b75907e6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b75907e6c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b75907e6c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0b75907e6c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0b75907e6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0b75907e6c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0b75907e6c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0b75907e6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0b75907e6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0b75907e6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0b75907e6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a lot of stuff beyond the milestone, especially in the term of Configuration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b75907e6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b75907e6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b75907e6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0b75907e6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b75907e6c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b75907e6c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b75907e6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0b75907e6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0b75907e6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0b75907e6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hyperlink" Target="https://github.com/BUMETCS673/seprojects-cs673a2f24_team5/releases/tag/v0.2.0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hyperlink" Target="https://github.com/BUMETCS673/seprojects-cs673a2f24_team5/blob/main/CHANGELOG.m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od6neMZ2YiNBS9Nnu9TUMSDzFbCsLmHQ/view" TargetMode="External"/><Relationship Id="rId4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youtube.com/watch?v=4Cvv7j7-0zw" TargetMode="External"/><Relationship Id="rId4" Type="http://schemas.openxmlformats.org/officeDocument/2006/relationships/image" Target="../media/image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u-cs673a2f24-team-5.atlassian.net/jira/software/projects/SCRUM/boards/1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Iteration1 of Team5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CVCoach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524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Linchen Xu, Lin Ma, Zhen Cao, Zihan Zhou, Chenhao Sun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Software architecture - Backend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5100" y="1161025"/>
            <a:ext cx="2986450" cy="34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550" y="849675"/>
            <a:ext cx="5603373" cy="39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/>
          <p:nvPr/>
        </p:nvSpPr>
        <p:spPr>
          <a:xfrm>
            <a:off x="3068550" y="793650"/>
            <a:ext cx="3268500" cy="3556200"/>
          </a:xfrm>
          <a:prstGeom prst="rect">
            <a:avLst/>
          </a:prstGeom>
          <a:solidFill>
            <a:srgbClr val="2128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3"/>
          <p:cNvSpPr txBox="1"/>
          <p:nvPr>
            <p:ph idx="1" type="subTitle"/>
          </p:nvPr>
        </p:nvSpPr>
        <p:spPr>
          <a:xfrm>
            <a:off x="2937738" y="1745625"/>
            <a:ext cx="3530100" cy="22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23">
                <a:solidFill>
                  <a:schemeClr val="accent4"/>
                </a:solidFill>
              </a:rPr>
              <a:t>Some C</a:t>
            </a:r>
            <a:r>
              <a:rPr lang="en" sz="2623">
                <a:solidFill>
                  <a:schemeClr val="accent4"/>
                </a:solidFill>
              </a:rPr>
              <a:t>riteria</a:t>
            </a:r>
            <a:endParaRPr sz="2623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23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Relevance of Job Description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Achievements and Impact and Certifications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Resume Structure </a:t>
            </a:r>
            <a:r>
              <a:rPr lang="en" sz="1800">
                <a:solidFill>
                  <a:schemeClr val="accent1"/>
                </a:solidFill>
              </a:rPr>
              <a:t>and Presentation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Soft Skills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Consistency and Chronology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AAB73"/>
              </a:solidFill>
            </a:endParaRPr>
          </a:p>
        </p:txBody>
      </p:sp>
      <p:sp>
        <p:nvSpPr>
          <p:cNvPr id="117" name="Google Shape;117;p23"/>
          <p:cNvSpPr txBox="1"/>
          <p:nvPr>
            <p:ph idx="1" type="subTitle"/>
          </p:nvPr>
        </p:nvSpPr>
        <p:spPr>
          <a:xfrm>
            <a:off x="2937750" y="882750"/>
            <a:ext cx="35301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Prompt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275450" y="882750"/>
            <a:ext cx="2169000" cy="3139800"/>
          </a:xfrm>
          <a:prstGeom prst="rect">
            <a:avLst/>
          </a:prstGeom>
          <a:solidFill>
            <a:srgbClr val="2128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4"/>
                </a:solidFill>
              </a:rPr>
              <a:t>Resume</a:t>
            </a:r>
            <a:endParaRPr sz="17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4"/>
                </a:solidFill>
              </a:rPr>
              <a:t>EDUCATION</a:t>
            </a:r>
            <a:endParaRPr sz="75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3"/>
                </a:solidFill>
              </a:rPr>
              <a:t>—----------------</a:t>
            </a:r>
            <a:endParaRPr sz="75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3"/>
                </a:solidFill>
              </a:rPr>
              <a:t>—--------------</a:t>
            </a:r>
            <a:endParaRPr sz="75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4"/>
                </a:solidFill>
              </a:rPr>
              <a:t>SKILLS</a:t>
            </a:r>
            <a:endParaRPr sz="75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4"/>
                </a:solidFill>
              </a:rPr>
              <a:t>WORK EXPERIENCE</a:t>
            </a:r>
            <a:endParaRPr sz="75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—---------------------------------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—--------------------------------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4"/>
                </a:solidFill>
              </a:rPr>
              <a:t>ACADEMIC PROJECTS</a:t>
            </a:r>
            <a:endParaRPr sz="75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3"/>
                </a:solidFill>
              </a:rPr>
              <a:t>—------------------------------------------------------</a:t>
            </a:r>
            <a:endParaRPr sz="75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3"/>
                </a:solidFill>
              </a:rPr>
              <a:t>—-------------------------------------------------------</a:t>
            </a:r>
            <a:endParaRPr sz="75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</a:rPr>
              <a:t>—-------------------------------------------</a:t>
            </a:r>
            <a:endParaRPr sz="9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4"/>
              </a:solidFill>
            </a:endParaRPr>
          </a:p>
        </p:txBody>
      </p:sp>
      <p:sp>
        <p:nvSpPr>
          <p:cNvPr id="119" name="Google Shape;119;p23"/>
          <p:cNvSpPr/>
          <p:nvPr/>
        </p:nvSpPr>
        <p:spPr>
          <a:xfrm>
            <a:off x="7100475" y="882750"/>
            <a:ext cx="1477200" cy="1127400"/>
          </a:xfrm>
          <a:prstGeom prst="rect">
            <a:avLst/>
          </a:prstGeom>
          <a:solidFill>
            <a:srgbClr val="2128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4"/>
                </a:solidFill>
              </a:rPr>
              <a:t>LLM</a:t>
            </a:r>
            <a:endParaRPr sz="1900">
              <a:solidFill>
                <a:schemeClr val="accent4"/>
              </a:solidFill>
            </a:endParaRPr>
          </a:p>
        </p:txBody>
      </p:sp>
      <p:sp>
        <p:nvSpPr>
          <p:cNvPr id="120" name="Google Shape;120;p23"/>
          <p:cNvSpPr/>
          <p:nvPr/>
        </p:nvSpPr>
        <p:spPr>
          <a:xfrm>
            <a:off x="7100475" y="2895150"/>
            <a:ext cx="1477200" cy="1127400"/>
          </a:xfrm>
          <a:prstGeom prst="rect">
            <a:avLst/>
          </a:prstGeom>
          <a:solidFill>
            <a:srgbClr val="2128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</a:rPr>
              <a:t>Weighted Score</a:t>
            </a:r>
            <a:endParaRPr sz="12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</a:rPr>
              <a:t>Explanation</a:t>
            </a:r>
            <a:endParaRPr sz="1200">
              <a:solidFill>
                <a:schemeClr val="accent4"/>
              </a:solidFill>
            </a:endParaRPr>
          </a:p>
        </p:txBody>
      </p:sp>
      <p:sp>
        <p:nvSpPr>
          <p:cNvPr id="121" name="Google Shape;121;p23"/>
          <p:cNvSpPr/>
          <p:nvPr/>
        </p:nvSpPr>
        <p:spPr>
          <a:xfrm>
            <a:off x="2444450" y="2212200"/>
            <a:ext cx="624000" cy="4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/>
          <p:nvPr/>
        </p:nvSpPr>
        <p:spPr>
          <a:xfrm>
            <a:off x="6337050" y="1228725"/>
            <a:ext cx="763500" cy="4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/>
          <p:nvPr/>
        </p:nvSpPr>
        <p:spPr>
          <a:xfrm rot="5400000">
            <a:off x="7397625" y="2211150"/>
            <a:ext cx="882900" cy="4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Qdrant</a:t>
            </a:r>
            <a:r>
              <a:rPr lang="en"/>
              <a:t>, A vector database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306" y="1175463"/>
            <a:ext cx="5945395" cy="337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PRs and commits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5625" y="453075"/>
            <a:ext cx="3685326" cy="4372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426825" y="3414525"/>
            <a:ext cx="28287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21 PRs</a:t>
            </a:r>
            <a:r>
              <a:rPr lang="en" sz="1800">
                <a:solidFill>
                  <a:schemeClr val="lt2"/>
                </a:solidFill>
              </a:rPr>
              <a:t> </a:t>
            </a:r>
            <a:r>
              <a:rPr lang="en" sz="1800">
                <a:solidFill>
                  <a:schemeClr val="dk1"/>
                </a:solidFill>
              </a:rPr>
              <a:t>for the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Release v0.2.0</a:t>
            </a:r>
            <a:r>
              <a:rPr lang="en" sz="1800">
                <a:solidFill>
                  <a:schemeClr val="dk1"/>
                </a:solidFill>
              </a:rPr>
              <a:t>(iteration1)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PRs and commits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8300" y="466613"/>
            <a:ext cx="3871650" cy="421027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260450" y="3479625"/>
            <a:ext cx="4145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7</a:t>
            </a:r>
            <a:r>
              <a:rPr b="1" lang="en" sz="2000">
                <a:solidFill>
                  <a:schemeClr val="accent4"/>
                </a:solidFill>
              </a:rPr>
              <a:t> Bug fixes</a:t>
            </a:r>
            <a:endParaRPr b="1" sz="20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31 Features</a:t>
            </a:r>
            <a:endParaRPr b="1" sz="20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collected by the </a:t>
            </a:r>
            <a:r>
              <a:rPr b="1" lang="en" sz="2000" u="sng">
                <a:solidFill>
                  <a:schemeClr val="hlink"/>
                </a:solidFill>
                <a:hlinkClick r:id="rId4"/>
              </a:rPr>
              <a:t>CHANGELOG</a:t>
            </a:r>
            <a:endParaRPr b="1" sz="20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Issues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260450" y="3479625"/>
            <a:ext cx="4145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1 </a:t>
            </a:r>
            <a:r>
              <a:rPr b="1" lang="en" sz="2000">
                <a:solidFill>
                  <a:schemeClr val="dk1"/>
                </a:solidFill>
              </a:rPr>
              <a:t>Open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10 </a:t>
            </a:r>
            <a:r>
              <a:rPr b="1" lang="en" sz="2000">
                <a:solidFill>
                  <a:schemeClr val="dk1"/>
                </a:solidFill>
              </a:rPr>
              <a:t>Closed</a:t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8450" y="321900"/>
            <a:ext cx="5490150" cy="40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434100" y="1613250"/>
            <a:ext cx="8275800" cy="19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</a:rPr>
              <a:t>Demo Video for our project</a:t>
            </a:r>
            <a:endParaRPr sz="4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 title="Interation1_demovideo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Plan for iteration 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311700" y="154545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4388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580">
                <a:solidFill>
                  <a:schemeClr val="dk1"/>
                </a:solidFill>
              </a:rPr>
              <a:t>User Stories</a:t>
            </a:r>
            <a:endParaRPr sz="3580">
              <a:solidFill>
                <a:schemeClr val="dk1"/>
              </a:solidFill>
            </a:endParaRPr>
          </a:p>
          <a:p>
            <a:pPr indent="-43888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3580">
                <a:solidFill>
                  <a:schemeClr val="dk1"/>
                </a:solidFill>
              </a:rPr>
              <a:t>Answer user’s questions</a:t>
            </a:r>
            <a:endParaRPr sz="3580">
              <a:solidFill>
                <a:schemeClr val="dk1"/>
              </a:solidFill>
            </a:endParaRPr>
          </a:p>
          <a:p>
            <a:pPr indent="-43888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3580">
                <a:solidFill>
                  <a:schemeClr val="dk1"/>
                </a:solidFill>
              </a:rPr>
              <a:t>Evaluate the resume with JD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idx="1" type="subTitle"/>
          </p:nvPr>
        </p:nvSpPr>
        <p:spPr>
          <a:xfrm>
            <a:off x="311700" y="2982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dk1"/>
                </a:solidFill>
              </a:rPr>
              <a:t>Roadmaps of Security and Testing</a:t>
            </a:r>
            <a:endParaRPr sz="3580">
              <a:solidFill>
                <a:schemeClr val="dk1"/>
              </a:solidFill>
            </a:endParaRPr>
          </a:p>
        </p:txBody>
      </p:sp>
      <p:sp>
        <p:nvSpPr>
          <p:cNvPr id="176" name="Google Shape;176;p32"/>
          <p:cNvSpPr txBox="1"/>
          <p:nvPr/>
        </p:nvSpPr>
        <p:spPr>
          <a:xfrm>
            <a:off x="743850" y="2571750"/>
            <a:ext cx="71937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Integration of Cloudflare to keep our DNS safe from </a:t>
            </a:r>
            <a:r>
              <a:rPr lang="en" sz="1500">
                <a:solidFill>
                  <a:schemeClr val="dk1"/>
                </a:solidFill>
              </a:rPr>
              <a:t>attacks</a:t>
            </a:r>
            <a:r>
              <a:rPr lang="en" sz="1500">
                <a:solidFill>
                  <a:schemeClr val="dk1"/>
                </a:solidFill>
              </a:rPr>
              <a:t> like DDoS</a:t>
            </a:r>
            <a:endParaRPr sz="1500">
              <a:solidFill>
                <a:schemeClr val="dk1"/>
              </a:solidFill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Dependencies checking (in CI)</a:t>
            </a:r>
            <a:endParaRPr sz="1500">
              <a:solidFill>
                <a:schemeClr val="dk1"/>
              </a:solidFill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Input filter, avoid the XSS attack.</a:t>
            </a:r>
            <a:endParaRPr sz="1500">
              <a:solidFill>
                <a:schemeClr val="dk1"/>
              </a:solidFill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Isolate the privacy data from the request and even tracking.</a:t>
            </a:r>
            <a:endParaRPr sz="1500">
              <a:solidFill>
                <a:schemeClr val="dk1"/>
              </a:solidFill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Isolate the sensitive user data from RAG retrieval.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/>
        </p:nvSpPr>
        <p:spPr>
          <a:xfrm>
            <a:off x="264000" y="956700"/>
            <a:ext cx="8616000" cy="32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lt1"/>
                </a:solidFill>
              </a:rPr>
              <a:t>(Video) Our development workflow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idx="1" type="subTitle"/>
          </p:nvPr>
        </p:nvSpPr>
        <p:spPr>
          <a:xfrm>
            <a:off x="530750" y="324750"/>
            <a:ext cx="8347800" cy="178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What’s your solutions for the essential difficult of SE?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How did they work in your repo?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187" name="Google Shape;187;p34"/>
          <p:cNvSpPr txBox="1"/>
          <p:nvPr/>
        </p:nvSpPr>
        <p:spPr>
          <a:xfrm>
            <a:off x="238825" y="3070725"/>
            <a:ext cx="856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</a:rPr>
              <a:t>Complexity, Changeability, Conformity, Invisibility</a:t>
            </a:r>
            <a:endParaRPr sz="3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 introduction of our project's workflow." id="192" name="Google Shape;192;p35" title="The developing workflow of CVCoach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63" y="18088"/>
            <a:ext cx="9079675" cy="510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idx="1" type="subTitle"/>
          </p:nvPr>
        </p:nvSpPr>
        <p:spPr>
          <a:xfrm>
            <a:off x="296550" y="271675"/>
            <a:ext cx="8165100" cy="43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dk1"/>
                </a:solidFill>
              </a:rPr>
              <a:t>Complexity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Divide and </a:t>
            </a:r>
            <a:r>
              <a:rPr lang="en" sz="3580">
                <a:solidFill>
                  <a:schemeClr val="dk1"/>
                </a:solidFill>
              </a:rPr>
              <a:t>Conquer</a:t>
            </a:r>
            <a:r>
              <a:rPr lang="en" sz="3580">
                <a:solidFill>
                  <a:schemeClr val="dk1"/>
                </a:solidFill>
              </a:rPr>
              <a:t>: Use architectures to break down and optimize the constructor of folder.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Code review to ensure there are no bad smell codes.</a:t>
            </a:r>
            <a:endParaRPr sz="358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dk1"/>
                </a:solidFill>
              </a:rPr>
              <a:t>Changeability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CI: </a:t>
            </a:r>
            <a:r>
              <a:rPr lang="en" sz="3580">
                <a:solidFill>
                  <a:schemeClr val="dk1"/>
                </a:solidFill>
              </a:rPr>
              <a:t>Auto testing, Linters, building.</a:t>
            </a:r>
            <a:endParaRPr sz="358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dk1"/>
                </a:solidFill>
              </a:rPr>
              <a:t>Conformity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Linters - conformity of code style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Documentation: T</a:t>
            </a:r>
            <a:r>
              <a:rPr lang="en" sz="3580">
                <a:solidFill>
                  <a:schemeClr val="dk1"/>
                </a:solidFill>
              </a:rPr>
              <a:t>o make sure developers are in the same page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Communication: PR Review, Discord or other IM tools</a:t>
            </a:r>
            <a:endParaRPr sz="358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80">
                <a:solidFill>
                  <a:schemeClr val="dk1"/>
                </a:solidFill>
              </a:rPr>
              <a:t>Invisibility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CD: To deploy a visible service for testers.</a:t>
            </a:r>
            <a:endParaRPr sz="3580">
              <a:solidFill>
                <a:schemeClr val="dk1"/>
              </a:solidFill>
            </a:endParaRPr>
          </a:p>
          <a:p>
            <a:pPr indent="-3195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3580">
                <a:solidFill>
                  <a:schemeClr val="dk1"/>
                </a:solidFill>
              </a:rPr>
              <a:t>Monitoring, Logging, add some runners or loggers to monitor if your site is healthy. If not, you'll receive alerts on your </a:t>
            </a:r>
            <a:r>
              <a:rPr lang="en" sz="3580">
                <a:solidFill>
                  <a:schemeClr val="dk1"/>
                </a:solidFill>
              </a:rPr>
              <a:t>mailbox</a:t>
            </a:r>
            <a:r>
              <a:rPr lang="en" sz="3580">
                <a:solidFill>
                  <a:schemeClr val="dk1"/>
                </a:solidFill>
              </a:rPr>
              <a:t>. (TODO)</a:t>
            </a:r>
            <a:endParaRPr sz="358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8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264000" y="539850"/>
            <a:ext cx="8616000" cy="4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59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0"/>
              <a:buChar char="●"/>
            </a:pPr>
            <a:r>
              <a:rPr lang="en" sz="3580">
                <a:solidFill>
                  <a:schemeClr val="dk1"/>
                </a:solidFill>
              </a:rPr>
              <a:t>Overview</a:t>
            </a:r>
            <a:endParaRPr sz="3580">
              <a:solidFill>
                <a:schemeClr val="dk1"/>
              </a:solidFill>
            </a:endParaRPr>
          </a:p>
          <a:p>
            <a:pPr indent="-4559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0"/>
              <a:buChar char="●"/>
            </a:pPr>
            <a:r>
              <a:rPr lang="en" sz="3580">
                <a:solidFill>
                  <a:schemeClr val="dk1"/>
                </a:solidFill>
              </a:rPr>
              <a:t>From requirement to </a:t>
            </a:r>
            <a:r>
              <a:rPr lang="en" sz="3580">
                <a:solidFill>
                  <a:schemeClr val="dk1"/>
                </a:solidFill>
              </a:rPr>
              <a:t>development</a:t>
            </a:r>
            <a:endParaRPr sz="3580">
              <a:solidFill>
                <a:schemeClr val="dk1"/>
              </a:solidFill>
            </a:endParaRPr>
          </a:p>
          <a:p>
            <a:pPr indent="-4559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0"/>
              <a:buChar char="●"/>
            </a:pPr>
            <a:r>
              <a:rPr lang="en" sz="3580">
                <a:solidFill>
                  <a:schemeClr val="dk1"/>
                </a:solidFill>
              </a:rPr>
              <a:t>Demo video of our project</a:t>
            </a:r>
            <a:endParaRPr sz="3580">
              <a:solidFill>
                <a:schemeClr val="dk1"/>
              </a:solidFill>
            </a:endParaRPr>
          </a:p>
          <a:p>
            <a:pPr indent="-4559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0"/>
              <a:buChar char="●"/>
            </a:pPr>
            <a:r>
              <a:rPr lang="en" sz="3580">
                <a:solidFill>
                  <a:schemeClr val="dk1"/>
                </a:solidFill>
              </a:rPr>
              <a:t>Plan for iteration 2</a:t>
            </a:r>
            <a:endParaRPr sz="3580">
              <a:solidFill>
                <a:schemeClr val="dk1"/>
              </a:solidFill>
            </a:endParaRPr>
          </a:p>
          <a:p>
            <a:pPr indent="-4559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0"/>
              <a:buChar char="●"/>
            </a:pPr>
            <a:r>
              <a:rPr lang="en" sz="3580">
                <a:solidFill>
                  <a:schemeClr val="dk1"/>
                </a:solidFill>
              </a:rPr>
              <a:t>(Video) Our development workflow</a:t>
            </a:r>
            <a:endParaRPr sz="358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/>
        </p:nvSpPr>
        <p:spPr>
          <a:xfrm>
            <a:off x="491275" y="1667600"/>
            <a:ext cx="80673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Iteration 1 target: </a:t>
            </a:r>
            <a:endParaRPr sz="30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Finish Resume Evaluation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Current progress: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	Reached our milestone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Issues: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	Integrate Google login.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	Training data for JD evaluation.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71" name="Google Shape;71;p16"/>
          <p:cNvSpPr txBox="1"/>
          <p:nvPr/>
        </p:nvSpPr>
        <p:spPr>
          <a:xfrm>
            <a:off x="2705575" y="499150"/>
            <a:ext cx="36387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dk1"/>
                </a:solidFill>
              </a:rPr>
              <a:t>Overview</a:t>
            </a:r>
            <a:endParaRPr b="1" sz="5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ctrTitle"/>
          </p:nvPr>
        </p:nvSpPr>
        <p:spPr>
          <a:xfrm>
            <a:off x="311700" y="2179800"/>
            <a:ext cx="8520600" cy="7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lt1"/>
                </a:solidFill>
              </a:rPr>
              <a:t>From requirement to development</a:t>
            </a:r>
            <a:endParaRPr sz="4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Tasks on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JIRA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82" name="Google Shape;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100" y="613100"/>
            <a:ext cx="4605875" cy="39787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/>
          <p:nvPr/>
        </p:nvSpPr>
        <p:spPr>
          <a:xfrm>
            <a:off x="94075" y="2571750"/>
            <a:ext cx="41451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11 </a:t>
            </a:r>
            <a:r>
              <a:rPr b="1" lang="en" sz="2000">
                <a:solidFill>
                  <a:schemeClr val="dk1"/>
                </a:solidFill>
              </a:rPr>
              <a:t>User Stories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1 </a:t>
            </a:r>
            <a:r>
              <a:rPr b="1" lang="en" sz="2000">
                <a:solidFill>
                  <a:schemeClr val="dk1"/>
                </a:solidFill>
              </a:rPr>
              <a:t>in TODO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2 </a:t>
            </a:r>
            <a:r>
              <a:rPr b="1" lang="en" sz="2000">
                <a:solidFill>
                  <a:schemeClr val="dk1"/>
                </a:solidFill>
              </a:rPr>
              <a:t>in IN PROGRESS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</a:rPr>
              <a:t>19 </a:t>
            </a:r>
            <a:r>
              <a:rPr b="1" lang="en" sz="2000">
                <a:solidFill>
                  <a:schemeClr val="dk1"/>
                </a:solidFill>
              </a:rPr>
              <a:t>in DONE</a:t>
            </a:r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/>
        </p:nvSpPr>
        <p:spPr>
          <a:xfrm>
            <a:off x="1454075" y="1837475"/>
            <a:ext cx="6308100" cy="20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As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b="1"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 seeker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5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I want to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upload my resume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receive feedback on how well I match a specific job description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5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so that</a:t>
            </a:r>
            <a:r>
              <a:rPr lang="en" sz="155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can </a:t>
            </a:r>
            <a:r>
              <a:rPr b="1"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understand my strengths and areas for improvement to increase my chances of getting the job</a:t>
            </a:r>
            <a:r>
              <a:rPr lang="en" sz="15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89" name="Google Shape;89;p19"/>
          <p:cNvSpPr txBox="1"/>
          <p:nvPr/>
        </p:nvSpPr>
        <p:spPr>
          <a:xfrm>
            <a:off x="1793975" y="499150"/>
            <a:ext cx="56283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[User Story] Resume Analysis</a:t>
            </a:r>
            <a:endParaRPr b="1"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1417950" y="1302250"/>
            <a:ext cx="6308100" cy="30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Successful Upload of Different Resume Formats</a:t>
            </a:r>
            <a:endParaRPr b="1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Given:</a:t>
            </a:r>
            <a:r>
              <a:rPr lang="en" sz="1200">
                <a:solidFill>
                  <a:schemeClr val="dk1"/>
                </a:solidFill>
              </a:rPr>
              <a:t> The user is on the resume upload page and has a resume in PDF format.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When:</a:t>
            </a:r>
            <a:r>
              <a:rPr lang="en" sz="1200">
                <a:solidFill>
                  <a:schemeClr val="dk1"/>
                </a:solidFill>
              </a:rPr>
              <a:t> The user selects the PDF file and clicks the "Upload" button.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Then:</a:t>
            </a:r>
            <a:r>
              <a:rPr lang="en" sz="1200">
                <a:solidFill>
                  <a:schemeClr val="dk1"/>
                </a:solidFill>
              </a:rPr>
              <a:t> The system should successfully upload the resume and display a confirmation message indicating the PDF file has been successfully uploaded.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Upload Unsupported Resume Format</a:t>
            </a:r>
            <a:endParaRPr b="1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Given:</a:t>
            </a:r>
            <a:r>
              <a:rPr lang="en" sz="1200">
                <a:solidFill>
                  <a:schemeClr val="dk1"/>
                </a:solidFill>
              </a:rPr>
              <a:t> The user is on the resume upload page and has a resume in an unsupported format (e.g., TXT).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When:</a:t>
            </a:r>
            <a:r>
              <a:rPr lang="en" sz="1200">
                <a:solidFill>
                  <a:schemeClr val="dk1"/>
                </a:solidFill>
              </a:rPr>
              <a:t> The user selects the TXT file and clicks the "Upload" button.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Then:</a:t>
            </a:r>
            <a:r>
              <a:rPr lang="en" sz="1200">
                <a:solidFill>
                  <a:schemeClr val="dk1"/>
                </a:solidFill>
              </a:rPr>
              <a:t> The system should reject the upload and display an error message indicating that the file format is not supported.</a:t>
            </a:r>
            <a:endParaRPr sz="3100">
              <a:solidFill>
                <a:schemeClr val="dk1"/>
              </a:solidFill>
            </a:endParaRPr>
          </a:p>
        </p:txBody>
      </p:sp>
      <p:sp>
        <p:nvSpPr>
          <p:cNvPr id="95" name="Google Shape;95;p20"/>
          <p:cNvSpPr txBox="1"/>
          <p:nvPr/>
        </p:nvSpPr>
        <p:spPr>
          <a:xfrm>
            <a:off x="2879250" y="499150"/>
            <a:ext cx="33855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Acceptance Tasks</a:t>
            </a:r>
            <a:endParaRPr b="1"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/>
        </p:nvSpPr>
        <p:spPr>
          <a:xfrm>
            <a:off x="325550" y="321900"/>
            <a:ext cx="8616000" cy="45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Software architecture - Frontend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26" y="944350"/>
            <a:ext cx="4502525" cy="393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750" y="3267900"/>
            <a:ext cx="2227725" cy="17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6151" y="62617"/>
            <a:ext cx="2459525" cy="3089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